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0" d="100"/>
          <a:sy n="70" d="100"/>
        </p:scale>
        <p:origin x="512" y="-1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1FA2EDAA-8E62-427E-B9D6-2D6B8F3B6A0D}" type="datetimeFigureOut">
              <a:rPr lang="es-CO" smtClean="0"/>
              <a:t>31/10/2022</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3181170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FA2EDAA-8E62-427E-B9D6-2D6B8F3B6A0D}" type="datetimeFigureOut">
              <a:rPr lang="es-CO" smtClean="0"/>
              <a:t>31/10/2022</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1936717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FA2EDAA-8E62-427E-B9D6-2D6B8F3B6A0D}" type="datetimeFigureOut">
              <a:rPr lang="es-CO" smtClean="0"/>
              <a:t>31/10/2022</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526214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1FA2EDAA-8E62-427E-B9D6-2D6B8F3B6A0D}" type="datetimeFigureOut">
              <a:rPr lang="es-CO" smtClean="0"/>
              <a:t>31/10/2022</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1997836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1FA2EDAA-8E62-427E-B9D6-2D6B8F3B6A0D}" type="datetimeFigureOut">
              <a:rPr lang="es-CO" smtClean="0"/>
              <a:t>31/10/2022</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25845184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1FA2EDAA-8E62-427E-B9D6-2D6B8F3B6A0D}" type="datetimeFigureOut">
              <a:rPr lang="es-CO" smtClean="0"/>
              <a:t>31/10/2022</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14456550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1FA2EDAA-8E62-427E-B9D6-2D6B8F3B6A0D}" type="datetimeFigureOut">
              <a:rPr lang="es-CO" smtClean="0"/>
              <a:t>31/10/2022</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2456351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1FA2EDAA-8E62-427E-B9D6-2D6B8F3B6A0D}" type="datetimeFigureOut">
              <a:rPr lang="es-CO" smtClean="0"/>
              <a:t>31/10/2022</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3049157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A2EDAA-8E62-427E-B9D6-2D6B8F3B6A0D}" type="datetimeFigureOut">
              <a:rPr lang="es-CO" smtClean="0"/>
              <a:t>31/10/2022</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2016864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FA2EDAA-8E62-427E-B9D6-2D6B8F3B6A0D}" type="datetimeFigureOut">
              <a:rPr lang="es-CO" smtClean="0"/>
              <a:t>31/10/2022</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8488193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1FA2EDAA-8E62-427E-B9D6-2D6B8F3B6A0D}" type="datetimeFigureOut">
              <a:rPr lang="es-CO" smtClean="0"/>
              <a:t>31/10/2022</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813951A4-6A85-408F-BEDF-E65C220F3E1C}" type="slidenum">
              <a:rPr lang="es-CO" smtClean="0"/>
              <a:t>‹Nº›</a:t>
            </a:fld>
            <a:endParaRPr lang="es-CO"/>
          </a:p>
        </p:txBody>
      </p:sp>
    </p:spTree>
    <p:extLst>
      <p:ext uri="{BB962C8B-B14F-4D97-AF65-F5344CB8AC3E}">
        <p14:creationId xmlns:p14="http://schemas.microsoft.com/office/powerpoint/2010/main" val="3313034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A2EDAA-8E62-427E-B9D6-2D6B8F3B6A0D}" type="datetimeFigureOut">
              <a:rPr lang="es-CO" smtClean="0"/>
              <a:t>31/10/2022</a:t>
            </a:fld>
            <a:endParaRPr lang="es-CO"/>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3951A4-6A85-408F-BEDF-E65C220F3E1C}" type="slidenum">
              <a:rPr lang="es-CO" smtClean="0"/>
              <a:t>‹Nº›</a:t>
            </a:fld>
            <a:endParaRPr lang="es-CO"/>
          </a:p>
        </p:txBody>
      </p:sp>
    </p:spTree>
    <p:extLst>
      <p:ext uri="{BB962C8B-B14F-4D97-AF65-F5344CB8AC3E}">
        <p14:creationId xmlns:p14="http://schemas.microsoft.com/office/powerpoint/2010/main" val="2679140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25D58C01-A953-6C6B-122B-7CFDB3F19C40}"/>
              </a:ext>
            </a:extLst>
          </p:cNvPr>
          <p:cNvPicPr>
            <a:picLocks noChangeAspect="1"/>
          </p:cNvPicPr>
          <p:nvPr/>
        </p:nvPicPr>
        <p:blipFill>
          <a:blip r:embed="rId2"/>
          <a:stretch>
            <a:fillRect/>
          </a:stretch>
        </p:blipFill>
        <p:spPr>
          <a:xfrm>
            <a:off x="185729" y="208970"/>
            <a:ext cx="11820542" cy="5233052"/>
          </a:xfrm>
          <a:prstGeom prst="rect">
            <a:avLst/>
          </a:prstGeom>
          <a:ln>
            <a:solidFill>
              <a:schemeClr val="tx1"/>
            </a:solidFill>
          </a:ln>
        </p:spPr>
      </p:pic>
      <p:sp>
        <p:nvSpPr>
          <p:cNvPr id="6" name="CuadroTexto 5">
            <a:extLst>
              <a:ext uri="{FF2B5EF4-FFF2-40B4-BE49-F238E27FC236}">
                <a16:creationId xmlns:a16="http://schemas.microsoft.com/office/drawing/2014/main" id="{2FDCB93C-8A75-1B8C-0AD7-853B49A19AC6}"/>
              </a:ext>
            </a:extLst>
          </p:cNvPr>
          <p:cNvSpPr txBox="1"/>
          <p:nvPr/>
        </p:nvSpPr>
        <p:spPr>
          <a:xfrm>
            <a:off x="185729" y="5550408"/>
            <a:ext cx="11820542" cy="1169551"/>
          </a:xfrm>
          <a:prstGeom prst="rect">
            <a:avLst/>
          </a:prstGeom>
          <a:noFill/>
          <a:ln>
            <a:solidFill>
              <a:schemeClr val="tx1"/>
            </a:solidFill>
          </a:ln>
        </p:spPr>
        <p:txBody>
          <a:bodyPr wrap="square" rtlCol="0">
            <a:spAutoFit/>
          </a:bodyPr>
          <a:lstStyle/>
          <a:p>
            <a:pPr algn="just"/>
            <a:r>
              <a:rPr lang="es-CO" sz="1400" dirty="0"/>
              <a:t>Con base a la información que brinda el SIMMA, se logra encontrar un registro bastante amplio de eventos (principalmente deslizamientos) que se dieron desde el año 1938 hasta la actualidad en el municipio de Andes, Antioquia. Sin embargo no todos éstos eventos fueron registrados dentro de la cuenca de la Q. La </a:t>
            </a:r>
            <a:r>
              <a:rPr lang="es-CO" sz="1400" dirty="0" err="1"/>
              <a:t>Chaparrala</a:t>
            </a:r>
            <a:r>
              <a:rPr lang="es-CO" sz="1400" dirty="0"/>
              <a:t>, por lo que se hace un filtro y se modifican los eventos a tomar en cuenta en el inventario. Además, se nota con dicha base de datos que la mayoría de los eventos se registran en zona urbana (posiblemente también influye el impacto social y económico que tienen dichos eventos para ser registrados) y en zonas en donde la intervención humana afecta la estabilidad.</a:t>
            </a:r>
          </a:p>
        </p:txBody>
      </p:sp>
    </p:spTree>
    <p:extLst>
      <p:ext uri="{BB962C8B-B14F-4D97-AF65-F5344CB8AC3E}">
        <p14:creationId xmlns:p14="http://schemas.microsoft.com/office/powerpoint/2010/main" val="3376964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AEDAA965-5CC3-D543-1164-1E65CB8A9C4A}"/>
              </a:ext>
            </a:extLst>
          </p:cNvPr>
          <p:cNvSpPr txBox="1"/>
          <p:nvPr/>
        </p:nvSpPr>
        <p:spPr>
          <a:xfrm>
            <a:off x="185729" y="5550408"/>
            <a:ext cx="11820542" cy="307777"/>
          </a:xfrm>
          <a:prstGeom prst="rect">
            <a:avLst/>
          </a:prstGeom>
          <a:noFill/>
          <a:ln>
            <a:solidFill>
              <a:schemeClr val="tx1"/>
            </a:solidFill>
          </a:ln>
        </p:spPr>
        <p:txBody>
          <a:bodyPr wrap="square" rtlCol="0">
            <a:spAutoFit/>
          </a:bodyPr>
          <a:lstStyle/>
          <a:p>
            <a:pPr algn="just"/>
            <a:r>
              <a:rPr lang="es-CO" sz="1400" dirty="0"/>
              <a:t>Se señala el área aproximada de los eventos que se encuentran cercanos o dentro de la cuenca objeto de estudio.</a:t>
            </a:r>
          </a:p>
        </p:txBody>
      </p:sp>
      <p:pic>
        <p:nvPicPr>
          <p:cNvPr id="10" name="Imagen 9">
            <a:extLst>
              <a:ext uri="{FF2B5EF4-FFF2-40B4-BE49-F238E27FC236}">
                <a16:creationId xmlns:a16="http://schemas.microsoft.com/office/drawing/2014/main" id="{04CE0B69-E5C2-5251-09E5-4F865F3A616F}"/>
              </a:ext>
            </a:extLst>
          </p:cNvPr>
          <p:cNvPicPr>
            <a:picLocks noChangeAspect="1"/>
          </p:cNvPicPr>
          <p:nvPr/>
        </p:nvPicPr>
        <p:blipFill>
          <a:blip r:embed="rId2"/>
          <a:stretch>
            <a:fillRect/>
          </a:stretch>
        </p:blipFill>
        <p:spPr>
          <a:xfrm>
            <a:off x="185729" y="146304"/>
            <a:ext cx="11820542" cy="5278238"/>
          </a:xfrm>
          <a:prstGeom prst="rect">
            <a:avLst/>
          </a:prstGeom>
          <a:ln>
            <a:solidFill>
              <a:schemeClr val="tx1"/>
            </a:solidFill>
          </a:ln>
        </p:spPr>
      </p:pic>
    </p:spTree>
    <p:extLst>
      <p:ext uri="{BB962C8B-B14F-4D97-AF65-F5344CB8AC3E}">
        <p14:creationId xmlns:p14="http://schemas.microsoft.com/office/powerpoint/2010/main" val="2215789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D19722B8-489C-6348-DB81-FDAD03FEA7BA}"/>
              </a:ext>
            </a:extLst>
          </p:cNvPr>
          <p:cNvSpPr txBox="1"/>
          <p:nvPr/>
        </p:nvSpPr>
        <p:spPr>
          <a:xfrm>
            <a:off x="460049" y="192024"/>
            <a:ext cx="5035495" cy="6186309"/>
          </a:xfrm>
          <a:prstGeom prst="rect">
            <a:avLst/>
          </a:prstGeom>
          <a:noFill/>
          <a:ln>
            <a:noFill/>
          </a:ln>
        </p:spPr>
        <p:txBody>
          <a:bodyPr wrap="square" rtlCol="0">
            <a:spAutoFit/>
          </a:bodyPr>
          <a:lstStyle/>
          <a:p>
            <a:pPr algn="just"/>
            <a:r>
              <a:rPr lang="es-CO" sz="1600" b="1" u="sng" dirty="0"/>
              <a:t>Algunos eventos registrados en el SIMMA que se encuentran dentro o cerca a la cuenca objeto de estudio:</a:t>
            </a:r>
          </a:p>
          <a:p>
            <a:pPr algn="just"/>
            <a:endParaRPr lang="es-CO" sz="1400" dirty="0"/>
          </a:p>
          <a:p>
            <a:pPr algn="just"/>
            <a:r>
              <a:rPr lang="es-CO" sz="1400" dirty="0"/>
              <a:t>Evento:  Deslizamiento</a:t>
            </a:r>
          </a:p>
          <a:p>
            <a:pPr marL="285750" indent="-285750" algn="just">
              <a:buFont typeface="Arial" panose="020B0604020202020204" pitchFamily="34" charset="0"/>
              <a:buChar char="•"/>
            </a:pPr>
            <a:r>
              <a:rPr lang="es-CO" sz="1400" dirty="0"/>
              <a:t>14/09/2017</a:t>
            </a:r>
          </a:p>
          <a:p>
            <a:pPr marL="285750" indent="-285750" algn="just">
              <a:buFont typeface="Arial" panose="020B0604020202020204" pitchFamily="34" charset="0"/>
              <a:buChar char="•"/>
            </a:pPr>
            <a:r>
              <a:rPr lang="es-CO" sz="1400" dirty="0"/>
              <a:t>Latitud:  5° 39' 38.95“ Longitud: -75° 52' 32.29“ Altura: 1252msnm</a:t>
            </a:r>
          </a:p>
          <a:p>
            <a:pPr marL="285750" indent="-285750" algn="just">
              <a:buFont typeface="Arial" panose="020B0604020202020204" pitchFamily="34" charset="0"/>
              <a:buChar char="•"/>
            </a:pPr>
            <a:r>
              <a:rPr lang="es-CO" sz="1400" dirty="0"/>
              <a:t>Subtipo: Rotacional</a:t>
            </a:r>
          </a:p>
          <a:p>
            <a:pPr marL="285750" indent="-285750" algn="just">
              <a:buFont typeface="Arial" panose="020B0604020202020204" pitchFamily="34" charset="0"/>
              <a:buChar char="•"/>
            </a:pPr>
            <a:r>
              <a:rPr lang="es-CO" sz="1400" dirty="0"/>
              <a:t>Daño moderado del tipo infraestructura</a:t>
            </a:r>
          </a:p>
          <a:p>
            <a:pPr marL="285750" indent="-285750" algn="just">
              <a:buFont typeface="Arial" panose="020B0604020202020204" pitchFamily="34" charset="0"/>
              <a:buChar char="•"/>
            </a:pPr>
            <a:r>
              <a:rPr lang="es-CO" sz="1400" dirty="0"/>
              <a:t>20 viviendas afectadas</a:t>
            </a:r>
          </a:p>
          <a:p>
            <a:pPr marL="285750" indent="-285750" algn="just">
              <a:buFont typeface="Arial" panose="020B0604020202020204" pitchFamily="34" charset="0"/>
              <a:buChar char="•"/>
            </a:pPr>
            <a:endParaRPr lang="es-CO" sz="1400" dirty="0"/>
          </a:p>
          <a:p>
            <a:pPr algn="just"/>
            <a:r>
              <a:rPr lang="es-CO" sz="1400" dirty="0"/>
              <a:t>Evento: Deslizamiento</a:t>
            </a:r>
          </a:p>
          <a:p>
            <a:pPr marL="285750" indent="-285750" algn="just">
              <a:buFont typeface="Arial" panose="020B0604020202020204" pitchFamily="34" charset="0"/>
              <a:buChar char="•"/>
            </a:pPr>
            <a:r>
              <a:rPr lang="es-CO" sz="1400" dirty="0"/>
              <a:t>13/05/2005</a:t>
            </a:r>
          </a:p>
          <a:p>
            <a:pPr marL="285750" indent="-285750" algn="just">
              <a:buFont typeface="Arial" panose="020B0604020202020204" pitchFamily="34" charset="0"/>
              <a:buChar char="•"/>
            </a:pPr>
            <a:r>
              <a:rPr lang="es-CO" sz="1400" dirty="0"/>
              <a:t>Latitud: 5° 39' 39.17“   Longitud: -75° 52' 50.97“</a:t>
            </a:r>
          </a:p>
          <a:p>
            <a:pPr marL="285750" indent="-285750" algn="just">
              <a:buFont typeface="Arial" panose="020B0604020202020204" pitchFamily="34" charset="0"/>
              <a:buChar char="•"/>
            </a:pPr>
            <a:r>
              <a:rPr lang="es-CO" sz="1400" dirty="0"/>
              <a:t>Muertos: 1</a:t>
            </a:r>
          </a:p>
          <a:p>
            <a:pPr marL="285750" indent="-285750" algn="just">
              <a:buFont typeface="Arial" panose="020B0604020202020204" pitchFamily="34" charset="0"/>
              <a:buChar char="•"/>
            </a:pPr>
            <a:r>
              <a:rPr lang="es-CO" sz="1400" dirty="0"/>
              <a:t>Personas afectadas: 35</a:t>
            </a:r>
          </a:p>
          <a:p>
            <a:pPr marL="285750" indent="-285750" algn="just">
              <a:buFont typeface="Arial" panose="020B0604020202020204" pitchFamily="34" charset="0"/>
              <a:buChar char="•"/>
            </a:pPr>
            <a:endParaRPr lang="es-CO" sz="1400" dirty="0"/>
          </a:p>
          <a:p>
            <a:pPr algn="just"/>
            <a:r>
              <a:rPr lang="es-CO" sz="1400" dirty="0"/>
              <a:t>Evento: Deslizamiento</a:t>
            </a:r>
          </a:p>
          <a:p>
            <a:pPr marL="285750" indent="-285750" algn="just">
              <a:buFont typeface="Arial" panose="020B0604020202020204" pitchFamily="34" charset="0"/>
              <a:buChar char="•"/>
            </a:pPr>
            <a:r>
              <a:rPr lang="es-CO" sz="1400" dirty="0"/>
              <a:t>10/04/2011</a:t>
            </a:r>
          </a:p>
          <a:p>
            <a:pPr marL="285750" indent="-285750" algn="just">
              <a:buFont typeface="Arial" panose="020B0604020202020204" pitchFamily="34" charset="0"/>
              <a:buChar char="•"/>
            </a:pPr>
            <a:r>
              <a:rPr lang="es-CO" sz="1400" dirty="0"/>
              <a:t>Latitud: 5° 39' 20“  Longitud: -75° 52' 38“</a:t>
            </a:r>
          </a:p>
          <a:p>
            <a:pPr marL="285750" indent="-285750" algn="just">
              <a:buFont typeface="Arial" panose="020B0604020202020204" pitchFamily="34" charset="0"/>
              <a:buChar char="•"/>
            </a:pPr>
            <a:r>
              <a:rPr lang="es-CO" sz="1400" dirty="0"/>
              <a:t>Personas afectadas: 13 (2 heridos)</a:t>
            </a:r>
          </a:p>
          <a:p>
            <a:pPr marL="285750" indent="-285750" algn="just">
              <a:buFont typeface="Arial" panose="020B0604020202020204" pitchFamily="34" charset="0"/>
              <a:buChar char="•"/>
            </a:pPr>
            <a:r>
              <a:rPr lang="es-CO" sz="1400" dirty="0"/>
              <a:t>Daño no cuantificable de 3 viviendas</a:t>
            </a:r>
          </a:p>
          <a:p>
            <a:pPr marL="285750" indent="-285750" algn="just">
              <a:buFont typeface="Arial" panose="020B0604020202020204" pitchFamily="34" charset="0"/>
              <a:buChar char="•"/>
            </a:pPr>
            <a:endParaRPr lang="es-CO" sz="1400" dirty="0"/>
          </a:p>
          <a:p>
            <a:pPr algn="just"/>
            <a:r>
              <a:rPr lang="es-CO" sz="1400" dirty="0"/>
              <a:t>Evento: Caída de roca</a:t>
            </a:r>
          </a:p>
          <a:p>
            <a:pPr marL="285750" indent="-285750" algn="just">
              <a:buFont typeface="Arial" panose="020B0604020202020204" pitchFamily="34" charset="0"/>
              <a:buChar char="•"/>
            </a:pPr>
            <a:r>
              <a:rPr lang="es-CO" sz="1400" dirty="0"/>
              <a:t>17/03/2002</a:t>
            </a:r>
          </a:p>
          <a:p>
            <a:pPr marL="285750" indent="-285750" algn="just">
              <a:buFont typeface="Arial" panose="020B0604020202020204" pitchFamily="34" charset="0"/>
              <a:buChar char="•"/>
            </a:pPr>
            <a:r>
              <a:rPr lang="es-CO" sz="1400" dirty="0" err="1"/>
              <a:t>Lat</a:t>
            </a:r>
            <a:r>
              <a:rPr lang="es-CO" sz="1400" dirty="0"/>
              <a:t>: 5° 39' 10.66“   Lon: -75° 52' 36.63“</a:t>
            </a:r>
          </a:p>
          <a:p>
            <a:pPr marL="285750" indent="-285750" algn="just">
              <a:buFont typeface="Arial" panose="020B0604020202020204" pitchFamily="34" charset="0"/>
              <a:buChar char="•"/>
            </a:pPr>
            <a:r>
              <a:rPr lang="es-CO" sz="1400" dirty="0"/>
              <a:t>Personas afectadas: 4500</a:t>
            </a:r>
          </a:p>
          <a:p>
            <a:pPr marL="285750" indent="-285750" algn="just">
              <a:buFont typeface="Arial" panose="020B0604020202020204" pitchFamily="34" charset="0"/>
              <a:buChar char="•"/>
            </a:pPr>
            <a:endParaRPr lang="es-CO" sz="1400" dirty="0"/>
          </a:p>
        </p:txBody>
      </p:sp>
      <p:sp>
        <p:nvSpPr>
          <p:cNvPr id="8" name="CuadroTexto 7">
            <a:extLst>
              <a:ext uri="{FF2B5EF4-FFF2-40B4-BE49-F238E27FC236}">
                <a16:creationId xmlns:a16="http://schemas.microsoft.com/office/drawing/2014/main" id="{02656CC5-A043-D16E-CD4E-7208796B891C}"/>
              </a:ext>
            </a:extLst>
          </p:cNvPr>
          <p:cNvSpPr txBox="1"/>
          <p:nvPr/>
        </p:nvSpPr>
        <p:spPr>
          <a:xfrm>
            <a:off x="6096000" y="905232"/>
            <a:ext cx="5035495" cy="5047536"/>
          </a:xfrm>
          <a:prstGeom prst="rect">
            <a:avLst/>
          </a:prstGeom>
          <a:noFill/>
          <a:ln>
            <a:noFill/>
          </a:ln>
        </p:spPr>
        <p:txBody>
          <a:bodyPr wrap="square" rtlCol="0">
            <a:spAutoFit/>
          </a:bodyPr>
          <a:lstStyle>
            <a:defPPr>
              <a:defRPr lang="en-US"/>
            </a:defPPr>
            <a:lvl1pPr algn="just">
              <a:defRPr sz="1400"/>
            </a:lvl1pPr>
          </a:lstStyle>
          <a:p>
            <a:r>
              <a:rPr lang="es-CO" dirty="0"/>
              <a:t>Evento:  Deslizamiento</a:t>
            </a:r>
          </a:p>
          <a:p>
            <a:pPr marL="285750" indent="-285750">
              <a:buFont typeface="Arial" panose="020B0604020202020204" pitchFamily="34" charset="0"/>
              <a:buChar char="•"/>
            </a:pPr>
            <a:r>
              <a:rPr lang="es-CO" dirty="0"/>
              <a:t>09/10/2007</a:t>
            </a:r>
          </a:p>
          <a:p>
            <a:pPr marL="285750" indent="-285750">
              <a:buFont typeface="Arial" panose="020B0604020202020204" pitchFamily="34" charset="0"/>
              <a:buChar char="•"/>
            </a:pPr>
            <a:r>
              <a:rPr lang="es-CO" dirty="0"/>
              <a:t>Latitud:  5° 39' 15.3" Longitud: -75° 53' 14.65"</a:t>
            </a:r>
          </a:p>
          <a:p>
            <a:pPr marL="285750" indent="-285750">
              <a:buFont typeface="Arial" panose="020B0604020202020204" pitchFamily="34" charset="0"/>
              <a:buChar char="•"/>
            </a:pPr>
            <a:r>
              <a:rPr lang="es-CO" dirty="0"/>
              <a:t>Daño moderado del tipo infraestructura</a:t>
            </a:r>
          </a:p>
          <a:p>
            <a:pPr marL="285750" indent="-285750">
              <a:buFont typeface="Arial" panose="020B0604020202020204" pitchFamily="34" charset="0"/>
              <a:buChar char="•"/>
            </a:pPr>
            <a:r>
              <a:rPr lang="es-CO" dirty="0"/>
              <a:t>Personas afectadas 10 (3 heridos)</a:t>
            </a:r>
          </a:p>
          <a:p>
            <a:pPr marL="285750" indent="-285750">
              <a:buFont typeface="Arial" panose="020B0604020202020204" pitchFamily="34" charset="0"/>
              <a:buChar char="•"/>
            </a:pPr>
            <a:endParaRPr lang="es-CO" dirty="0"/>
          </a:p>
          <a:p>
            <a:r>
              <a:rPr lang="es-CO" dirty="0"/>
              <a:t>Evento:  Deslizamiento</a:t>
            </a:r>
          </a:p>
          <a:p>
            <a:pPr marL="285750" indent="-285750">
              <a:buFont typeface="Arial" panose="020B0604020202020204" pitchFamily="34" charset="0"/>
              <a:buChar char="•"/>
            </a:pPr>
            <a:r>
              <a:rPr lang="es-CO" dirty="0"/>
              <a:t>05/05/2008</a:t>
            </a:r>
          </a:p>
          <a:p>
            <a:pPr marL="285750" indent="-285750">
              <a:buFont typeface="Arial" panose="020B0604020202020204" pitchFamily="34" charset="0"/>
              <a:buChar char="•"/>
            </a:pPr>
            <a:r>
              <a:rPr lang="es-CO" dirty="0"/>
              <a:t>Latitud:  5° 38' 56.31" Longitud: -75° 53' 0.34“</a:t>
            </a:r>
          </a:p>
          <a:p>
            <a:pPr marL="285750" indent="-285750">
              <a:buFont typeface="Arial" panose="020B0604020202020204" pitchFamily="34" charset="0"/>
              <a:buChar char="•"/>
            </a:pPr>
            <a:r>
              <a:rPr lang="es-CO" dirty="0"/>
              <a:t>Daño no cuantificable de carretera</a:t>
            </a:r>
          </a:p>
          <a:p>
            <a:endParaRPr lang="es-CO" dirty="0"/>
          </a:p>
          <a:p>
            <a:r>
              <a:rPr lang="es-CO" dirty="0"/>
              <a:t>Evento:  Deslizamiento</a:t>
            </a:r>
          </a:p>
          <a:p>
            <a:pPr marL="285750" indent="-285750">
              <a:buFont typeface="Arial" panose="020B0604020202020204" pitchFamily="34" charset="0"/>
              <a:buChar char="•"/>
            </a:pPr>
            <a:r>
              <a:rPr lang="es-CO" dirty="0"/>
              <a:t>22/02/2008</a:t>
            </a:r>
          </a:p>
          <a:p>
            <a:pPr marL="285750" indent="-285750">
              <a:buFont typeface="Arial" panose="020B0604020202020204" pitchFamily="34" charset="0"/>
              <a:buChar char="•"/>
            </a:pPr>
            <a:r>
              <a:rPr lang="es-CO" dirty="0"/>
              <a:t>Latitud:  5° 39' 26.9“ Longitud: -75° 52' 58.56“</a:t>
            </a:r>
          </a:p>
          <a:p>
            <a:pPr marL="285750" indent="-285750">
              <a:buFont typeface="Arial" panose="020B0604020202020204" pitchFamily="34" charset="0"/>
              <a:buChar char="•"/>
            </a:pPr>
            <a:r>
              <a:rPr lang="es-CO" dirty="0"/>
              <a:t>Personas afectadas 60</a:t>
            </a:r>
          </a:p>
          <a:p>
            <a:pPr marL="285750" indent="-285750">
              <a:buFont typeface="Arial" panose="020B0604020202020204" pitchFamily="34" charset="0"/>
              <a:buChar char="•"/>
            </a:pPr>
            <a:endParaRPr lang="es-CO" dirty="0"/>
          </a:p>
          <a:p>
            <a:pPr algn="just"/>
            <a:r>
              <a:rPr lang="es-CO" sz="1400" dirty="0"/>
              <a:t>Evento: Deslizamiento</a:t>
            </a:r>
          </a:p>
          <a:p>
            <a:pPr marL="285750" indent="-285750" algn="just">
              <a:buFont typeface="Arial" panose="020B0604020202020204" pitchFamily="34" charset="0"/>
              <a:buChar char="•"/>
            </a:pPr>
            <a:r>
              <a:rPr lang="es-CO" sz="1400" dirty="0"/>
              <a:t>22/05/2008</a:t>
            </a:r>
          </a:p>
          <a:p>
            <a:pPr marL="285750" indent="-285750" algn="just">
              <a:buFont typeface="Arial" panose="020B0604020202020204" pitchFamily="34" charset="0"/>
              <a:buChar char="•"/>
            </a:pPr>
            <a:r>
              <a:rPr lang="es-CO" sz="1400" dirty="0"/>
              <a:t>5° 39' 15.46“-75° 52' 22.4“</a:t>
            </a:r>
          </a:p>
          <a:p>
            <a:pPr marL="285750" indent="-285750" algn="just">
              <a:buFont typeface="Arial" panose="020B0604020202020204" pitchFamily="34" charset="0"/>
              <a:buChar char="•"/>
            </a:pPr>
            <a:r>
              <a:rPr lang="es-CO" sz="1400" dirty="0"/>
              <a:t>Personas afectadas 250</a:t>
            </a:r>
          </a:p>
          <a:p>
            <a:pPr marL="285750" indent="-285750" algn="just">
              <a:buFont typeface="Arial" panose="020B0604020202020204" pitchFamily="34" charset="0"/>
              <a:buChar char="•"/>
            </a:pPr>
            <a:r>
              <a:rPr lang="es-CO" sz="1400" dirty="0"/>
              <a:t>Daño no cuantificable de carretera y 3 edificios</a:t>
            </a:r>
          </a:p>
          <a:p>
            <a:endParaRPr lang="es-CO" dirty="0"/>
          </a:p>
          <a:p>
            <a:endParaRPr lang="es-CO" dirty="0"/>
          </a:p>
        </p:txBody>
      </p:sp>
    </p:spTree>
    <p:extLst>
      <p:ext uri="{BB962C8B-B14F-4D97-AF65-F5344CB8AC3E}">
        <p14:creationId xmlns:p14="http://schemas.microsoft.com/office/powerpoint/2010/main" val="310502380"/>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93</TotalTime>
  <Words>404</Words>
  <Application>Microsoft Office PowerPoint</Application>
  <PresentationFormat>Panorámica</PresentationFormat>
  <Paragraphs>48</Paragraphs>
  <Slides>3</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vt:i4>
      </vt:variant>
    </vt:vector>
  </HeadingPairs>
  <TitlesOfParts>
    <vt:vector size="7" baseType="lpstr">
      <vt:lpstr>Arial</vt:lpstr>
      <vt:lpstr>Calibri</vt:lpstr>
      <vt:lpstr>Calibri Light</vt:lpstr>
      <vt:lpstr>Tema de Office</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Esteban</dc:creator>
  <cp:lastModifiedBy>Juan Esteban</cp:lastModifiedBy>
  <cp:revision>33</cp:revision>
  <dcterms:created xsi:type="dcterms:W3CDTF">2022-10-31T17:49:33Z</dcterms:created>
  <dcterms:modified xsi:type="dcterms:W3CDTF">2022-10-31T19:23:16Z</dcterms:modified>
</cp:coreProperties>
</file>

<file path=docProps/thumbnail.jpeg>
</file>